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80" r:id="rId2"/>
    <p:sldId id="256" r:id="rId3"/>
    <p:sldId id="258" r:id="rId4"/>
    <p:sldId id="257" r:id="rId5"/>
    <p:sldId id="259" r:id="rId6"/>
    <p:sldId id="260" r:id="rId7"/>
    <p:sldId id="281" r:id="rId8"/>
    <p:sldId id="269" r:id="rId9"/>
    <p:sldId id="274" r:id="rId10"/>
    <p:sldId id="275"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F53D25-627D-4C17-AFC3-5DC2FAD56DCB}" type="doc">
      <dgm:prSet loTypeId="urn:microsoft.com/office/officeart/2005/8/layout/process2" loCatId="process" qsTypeId="urn:microsoft.com/office/officeart/2005/8/quickstyle/simple1" qsCatId="simple" csTypeId="urn:microsoft.com/office/officeart/2005/8/colors/accent1_2" csCatId="accent1" phldr="1"/>
      <dgm:spPr/>
    </dgm:pt>
    <dgm:pt modelId="{835C2537-9EFC-4A0C-AA2C-43CDDD2BC7CB}">
      <dgm:prSet/>
      <dgm:spPr/>
      <dgm:t>
        <a:bodyPr/>
        <a:lstStyle/>
        <a:p>
          <a:pPr rtl="1"/>
          <a:r>
            <a:rPr lang="ar-EG" smtClean="0"/>
            <a:t>مجلس الأمناء:</a:t>
          </a:r>
          <a:endParaRPr lang="ar-EG"/>
        </a:p>
      </dgm:t>
    </dgm:pt>
    <dgm:pt modelId="{374BC452-3C78-473A-AB3F-B653726EBA9C}" type="parTrans" cxnId="{99084AE7-4A21-4F48-8E02-0A2ACCCADDA2}">
      <dgm:prSet/>
      <dgm:spPr/>
      <dgm:t>
        <a:bodyPr/>
        <a:lstStyle/>
        <a:p>
          <a:pPr rtl="1"/>
          <a:endParaRPr lang="ar-EG"/>
        </a:p>
      </dgm:t>
    </dgm:pt>
    <dgm:pt modelId="{4377070A-D1F5-4973-B99F-65FCA3A56707}" type="sibTrans" cxnId="{99084AE7-4A21-4F48-8E02-0A2ACCCADDA2}">
      <dgm:prSet/>
      <dgm:spPr/>
      <dgm:t>
        <a:bodyPr/>
        <a:lstStyle/>
        <a:p>
          <a:pPr rtl="1"/>
          <a:endParaRPr lang="ar-EG"/>
        </a:p>
      </dgm:t>
    </dgm:pt>
    <dgm:pt modelId="{292F6160-531B-4DAD-A3BF-78514E81A49F}">
      <dgm:prSet/>
      <dgm:spPr/>
      <dgm:t>
        <a:bodyPr/>
        <a:lstStyle/>
        <a:p>
          <a:pPr rtl="1"/>
          <a:r>
            <a:rPr lang="ar-EG" smtClean="0"/>
            <a:t>مجلس الأعضاء المنتدبين</a:t>
          </a:r>
          <a:endParaRPr lang="ar-EG"/>
        </a:p>
      </dgm:t>
    </dgm:pt>
    <dgm:pt modelId="{41C8D6EB-3224-4977-8605-01E14E5DE787}" type="parTrans" cxnId="{BBDF5069-1FBD-4F47-812E-5D834B59C81C}">
      <dgm:prSet/>
      <dgm:spPr/>
      <dgm:t>
        <a:bodyPr/>
        <a:lstStyle/>
        <a:p>
          <a:pPr rtl="1"/>
          <a:endParaRPr lang="ar-EG"/>
        </a:p>
      </dgm:t>
    </dgm:pt>
    <dgm:pt modelId="{EB7EC3F5-3DFE-4696-9DC7-09F920EBC86A}" type="sibTrans" cxnId="{BBDF5069-1FBD-4F47-812E-5D834B59C81C}">
      <dgm:prSet/>
      <dgm:spPr/>
      <dgm:t>
        <a:bodyPr/>
        <a:lstStyle/>
        <a:p>
          <a:pPr rtl="1"/>
          <a:endParaRPr lang="ar-EG"/>
        </a:p>
      </dgm:t>
    </dgm:pt>
    <dgm:pt modelId="{2372F147-8186-42B6-B67D-A80797B2544E}">
      <dgm:prSet/>
      <dgm:spPr/>
      <dgm:t>
        <a:bodyPr/>
        <a:lstStyle/>
        <a:p>
          <a:pPr rtl="1"/>
          <a:r>
            <a:rPr lang="ar-EG" smtClean="0"/>
            <a:t>الجمعية العمومية لاتحاد الإذاعة والتلفزيون</a:t>
          </a:r>
          <a:endParaRPr lang="ar-EG"/>
        </a:p>
      </dgm:t>
    </dgm:pt>
    <dgm:pt modelId="{BB9FD06C-DA3D-414C-B2AF-4AF2E3E9CEBE}" type="parTrans" cxnId="{A727CE6F-241C-417A-9632-406FF679D1B3}">
      <dgm:prSet/>
      <dgm:spPr/>
      <dgm:t>
        <a:bodyPr/>
        <a:lstStyle/>
        <a:p>
          <a:pPr rtl="1"/>
          <a:endParaRPr lang="ar-EG"/>
        </a:p>
      </dgm:t>
    </dgm:pt>
    <dgm:pt modelId="{A12DB526-A06E-45BB-94C8-EB3636022C84}" type="sibTrans" cxnId="{A727CE6F-241C-417A-9632-406FF679D1B3}">
      <dgm:prSet/>
      <dgm:spPr/>
      <dgm:t>
        <a:bodyPr/>
        <a:lstStyle/>
        <a:p>
          <a:pPr rtl="1"/>
          <a:endParaRPr lang="ar-EG"/>
        </a:p>
      </dgm:t>
    </dgm:pt>
    <dgm:pt modelId="{B0D08929-F79E-4A6B-9D93-CF5CB4F6B871}" type="pres">
      <dgm:prSet presAssocID="{84F53D25-627D-4C17-AFC3-5DC2FAD56DCB}" presName="linearFlow" presStyleCnt="0">
        <dgm:presLayoutVars>
          <dgm:resizeHandles val="exact"/>
        </dgm:presLayoutVars>
      </dgm:prSet>
      <dgm:spPr/>
    </dgm:pt>
    <dgm:pt modelId="{B58CA767-3C33-40BB-BAF3-BD058C1B9098}" type="pres">
      <dgm:prSet presAssocID="{835C2537-9EFC-4A0C-AA2C-43CDDD2BC7CB}" presName="node" presStyleLbl="node1" presStyleIdx="0" presStyleCnt="3">
        <dgm:presLayoutVars>
          <dgm:bulletEnabled val="1"/>
        </dgm:presLayoutVars>
      </dgm:prSet>
      <dgm:spPr/>
    </dgm:pt>
    <dgm:pt modelId="{3FF10158-AFAE-4BCD-AF6B-810B3BB12194}" type="pres">
      <dgm:prSet presAssocID="{4377070A-D1F5-4973-B99F-65FCA3A56707}" presName="sibTrans" presStyleLbl="sibTrans2D1" presStyleIdx="0" presStyleCnt="2"/>
      <dgm:spPr/>
    </dgm:pt>
    <dgm:pt modelId="{6B4CF03C-BB08-4DEC-8962-2E3F7A648AEC}" type="pres">
      <dgm:prSet presAssocID="{4377070A-D1F5-4973-B99F-65FCA3A56707}" presName="connectorText" presStyleLbl="sibTrans2D1" presStyleIdx="0" presStyleCnt="2"/>
      <dgm:spPr/>
    </dgm:pt>
    <dgm:pt modelId="{67F7E6F5-78A6-46A9-AC0E-6FA47AF21508}" type="pres">
      <dgm:prSet presAssocID="{292F6160-531B-4DAD-A3BF-78514E81A49F}" presName="node" presStyleLbl="node1" presStyleIdx="1" presStyleCnt="3">
        <dgm:presLayoutVars>
          <dgm:bulletEnabled val="1"/>
        </dgm:presLayoutVars>
      </dgm:prSet>
      <dgm:spPr/>
    </dgm:pt>
    <dgm:pt modelId="{DB12D58B-DFD3-4D7C-974D-D83DBCEB4A34}" type="pres">
      <dgm:prSet presAssocID="{EB7EC3F5-3DFE-4696-9DC7-09F920EBC86A}" presName="sibTrans" presStyleLbl="sibTrans2D1" presStyleIdx="1" presStyleCnt="2"/>
      <dgm:spPr/>
    </dgm:pt>
    <dgm:pt modelId="{8ECC55F8-A612-4B0C-AA86-041875D9DD23}" type="pres">
      <dgm:prSet presAssocID="{EB7EC3F5-3DFE-4696-9DC7-09F920EBC86A}" presName="connectorText" presStyleLbl="sibTrans2D1" presStyleIdx="1" presStyleCnt="2"/>
      <dgm:spPr/>
    </dgm:pt>
    <dgm:pt modelId="{716A627D-0C68-4C41-B4EF-054EF7AA7FA2}" type="pres">
      <dgm:prSet presAssocID="{2372F147-8186-42B6-B67D-A80797B2544E}" presName="node" presStyleLbl="node1" presStyleIdx="2" presStyleCnt="3">
        <dgm:presLayoutVars>
          <dgm:bulletEnabled val="1"/>
        </dgm:presLayoutVars>
      </dgm:prSet>
      <dgm:spPr/>
    </dgm:pt>
  </dgm:ptLst>
  <dgm:cxnLst>
    <dgm:cxn modelId="{A727CE6F-241C-417A-9632-406FF679D1B3}" srcId="{84F53D25-627D-4C17-AFC3-5DC2FAD56DCB}" destId="{2372F147-8186-42B6-B67D-A80797B2544E}" srcOrd="2" destOrd="0" parTransId="{BB9FD06C-DA3D-414C-B2AF-4AF2E3E9CEBE}" sibTransId="{A12DB526-A06E-45BB-94C8-EB3636022C84}"/>
    <dgm:cxn modelId="{614D0AF9-A895-4B51-8720-B4FDB779B3B7}" type="presOf" srcId="{EB7EC3F5-3DFE-4696-9DC7-09F920EBC86A}" destId="{DB12D58B-DFD3-4D7C-974D-D83DBCEB4A34}" srcOrd="0" destOrd="0" presId="urn:microsoft.com/office/officeart/2005/8/layout/process2"/>
    <dgm:cxn modelId="{27D61898-761A-4B76-8F41-01459212F302}" type="presOf" srcId="{292F6160-531B-4DAD-A3BF-78514E81A49F}" destId="{67F7E6F5-78A6-46A9-AC0E-6FA47AF21508}" srcOrd="0" destOrd="0" presId="urn:microsoft.com/office/officeart/2005/8/layout/process2"/>
    <dgm:cxn modelId="{6FF4BDFA-9CD2-4B7E-A762-4A40EAC73C69}" type="presOf" srcId="{4377070A-D1F5-4973-B99F-65FCA3A56707}" destId="{3FF10158-AFAE-4BCD-AF6B-810B3BB12194}" srcOrd="0" destOrd="0" presId="urn:microsoft.com/office/officeart/2005/8/layout/process2"/>
    <dgm:cxn modelId="{713E1177-00D8-4986-BD1B-EC02E39BB463}" type="presOf" srcId="{EB7EC3F5-3DFE-4696-9DC7-09F920EBC86A}" destId="{8ECC55F8-A612-4B0C-AA86-041875D9DD23}" srcOrd="1" destOrd="0" presId="urn:microsoft.com/office/officeart/2005/8/layout/process2"/>
    <dgm:cxn modelId="{99084AE7-4A21-4F48-8E02-0A2ACCCADDA2}" srcId="{84F53D25-627D-4C17-AFC3-5DC2FAD56DCB}" destId="{835C2537-9EFC-4A0C-AA2C-43CDDD2BC7CB}" srcOrd="0" destOrd="0" parTransId="{374BC452-3C78-473A-AB3F-B653726EBA9C}" sibTransId="{4377070A-D1F5-4973-B99F-65FCA3A56707}"/>
    <dgm:cxn modelId="{801DDFCA-C077-409B-A17A-54D881286518}" type="presOf" srcId="{2372F147-8186-42B6-B67D-A80797B2544E}" destId="{716A627D-0C68-4C41-B4EF-054EF7AA7FA2}" srcOrd="0" destOrd="0" presId="urn:microsoft.com/office/officeart/2005/8/layout/process2"/>
    <dgm:cxn modelId="{987E7596-C638-4FEB-BD1D-9358F2DEB316}" type="presOf" srcId="{4377070A-D1F5-4973-B99F-65FCA3A56707}" destId="{6B4CF03C-BB08-4DEC-8962-2E3F7A648AEC}" srcOrd="1" destOrd="0" presId="urn:microsoft.com/office/officeart/2005/8/layout/process2"/>
    <dgm:cxn modelId="{AB0AFBA6-DCF4-4BC8-A1B1-4315158AADF4}" type="presOf" srcId="{835C2537-9EFC-4A0C-AA2C-43CDDD2BC7CB}" destId="{B58CA767-3C33-40BB-BAF3-BD058C1B9098}" srcOrd="0" destOrd="0" presId="urn:microsoft.com/office/officeart/2005/8/layout/process2"/>
    <dgm:cxn modelId="{3837E3E1-B6C5-4F9F-B5DC-36542FEDF262}" type="presOf" srcId="{84F53D25-627D-4C17-AFC3-5DC2FAD56DCB}" destId="{B0D08929-F79E-4A6B-9D93-CF5CB4F6B871}" srcOrd="0" destOrd="0" presId="urn:microsoft.com/office/officeart/2005/8/layout/process2"/>
    <dgm:cxn modelId="{BBDF5069-1FBD-4F47-812E-5D834B59C81C}" srcId="{84F53D25-627D-4C17-AFC3-5DC2FAD56DCB}" destId="{292F6160-531B-4DAD-A3BF-78514E81A49F}" srcOrd="1" destOrd="0" parTransId="{41C8D6EB-3224-4977-8605-01E14E5DE787}" sibTransId="{EB7EC3F5-3DFE-4696-9DC7-09F920EBC86A}"/>
    <dgm:cxn modelId="{AFCCBC0E-9987-443A-BFE2-1EA919AE76FE}" type="presParOf" srcId="{B0D08929-F79E-4A6B-9D93-CF5CB4F6B871}" destId="{B58CA767-3C33-40BB-BAF3-BD058C1B9098}" srcOrd="0" destOrd="0" presId="urn:microsoft.com/office/officeart/2005/8/layout/process2"/>
    <dgm:cxn modelId="{43D3414B-6ECA-4C3A-88D9-189400756F3B}" type="presParOf" srcId="{B0D08929-F79E-4A6B-9D93-CF5CB4F6B871}" destId="{3FF10158-AFAE-4BCD-AF6B-810B3BB12194}" srcOrd="1" destOrd="0" presId="urn:microsoft.com/office/officeart/2005/8/layout/process2"/>
    <dgm:cxn modelId="{C7D6795A-7318-4C3F-B31B-03D0C1CC34DE}" type="presParOf" srcId="{3FF10158-AFAE-4BCD-AF6B-810B3BB12194}" destId="{6B4CF03C-BB08-4DEC-8962-2E3F7A648AEC}" srcOrd="0" destOrd="0" presId="urn:microsoft.com/office/officeart/2005/8/layout/process2"/>
    <dgm:cxn modelId="{9506868D-30DB-446C-A428-A1DC9B4BFEC3}" type="presParOf" srcId="{B0D08929-F79E-4A6B-9D93-CF5CB4F6B871}" destId="{67F7E6F5-78A6-46A9-AC0E-6FA47AF21508}" srcOrd="2" destOrd="0" presId="urn:microsoft.com/office/officeart/2005/8/layout/process2"/>
    <dgm:cxn modelId="{7C96D8FC-A867-45D4-9021-D93F16068D46}" type="presParOf" srcId="{B0D08929-F79E-4A6B-9D93-CF5CB4F6B871}" destId="{DB12D58B-DFD3-4D7C-974D-D83DBCEB4A34}" srcOrd="3" destOrd="0" presId="urn:microsoft.com/office/officeart/2005/8/layout/process2"/>
    <dgm:cxn modelId="{D5AD719E-415C-4890-8BD6-BE9FB9D814C9}" type="presParOf" srcId="{DB12D58B-DFD3-4D7C-974D-D83DBCEB4A34}" destId="{8ECC55F8-A612-4B0C-AA86-041875D9DD23}" srcOrd="0" destOrd="0" presId="urn:microsoft.com/office/officeart/2005/8/layout/process2"/>
    <dgm:cxn modelId="{C82B9013-CB8E-4BF1-87D3-91E8463BC053}" type="presParOf" srcId="{B0D08929-F79E-4A6B-9D93-CF5CB4F6B871}" destId="{716A627D-0C68-4C41-B4EF-054EF7AA7FA2}"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8CA767-3C33-40BB-BAF3-BD058C1B9098}">
      <dsp:nvSpPr>
        <dsp:cNvPr id="0" name=""/>
        <dsp:cNvSpPr/>
      </dsp:nvSpPr>
      <dsp:spPr>
        <a:xfrm>
          <a:off x="3096458" y="0"/>
          <a:ext cx="2036683" cy="11314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EG" sz="2200" kern="1200" smtClean="0"/>
            <a:t>مجلس الأمناء:</a:t>
          </a:r>
          <a:endParaRPr lang="ar-EG" sz="2200" kern="1200"/>
        </a:p>
      </dsp:txBody>
      <dsp:txXfrm>
        <a:off x="3129598" y="33140"/>
        <a:ext cx="1970403" cy="1065210"/>
      </dsp:txXfrm>
    </dsp:sp>
    <dsp:sp modelId="{3FF10158-AFAE-4BCD-AF6B-810B3BB12194}">
      <dsp:nvSpPr>
        <dsp:cNvPr id="0" name=""/>
        <dsp:cNvSpPr/>
      </dsp:nvSpPr>
      <dsp:spPr>
        <a:xfrm rot="5400000">
          <a:off x="3902645" y="1159778"/>
          <a:ext cx="424309" cy="5091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rtl="1">
            <a:lnSpc>
              <a:spcPct val="90000"/>
            </a:lnSpc>
            <a:spcBef>
              <a:spcPct val="0"/>
            </a:spcBef>
            <a:spcAft>
              <a:spcPct val="35000"/>
            </a:spcAft>
          </a:pPr>
          <a:endParaRPr lang="ar-EG" sz="2200" kern="1200"/>
        </a:p>
      </dsp:txBody>
      <dsp:txXfrm rot="-5400000">
        <a:off x="3962049" y="1202209"/>
        <a:ext cx="305502" cy="297016"/>
      </dsp:txXfrm>
    </dsp:sp>
    <dsp:sp modelId="{67F7E6F5-78A6-46A9-AC0E-6FA47AF21508}">
      <dsp:nvSpPr>
        <dsp:cNvPr id="0" name=""/>
        <dsp:cNvSpPr/>
      </dsp:nvSpPr>
      <dsp:spPr>
        <a:xfrm>
          <a:off x="3096458" y="1697236"/>
          <a:ext cx="2036683" cy="11314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EG" sz="2200" kern="1200" smtClean="0"/>
            <a:t>مجلس الأعضاء المنتدبين</a:t>
          </a:r>
          <a:endParaRPr lang="ar-EG" sz="2200" kern="1200"/>
        </a:p>
      </dsp:txBody>
      <dsp:txXfrm>
        <a:off x="3129598" y="1730376"/>
        <a:ext cx="1970403" cy="1065210"/>
      </dsp:txXfrm>
    </dsp:sp>
    <dsp:sp modelId="{DB12D58B-DFD3-4D7C-974D-D83DBCEB4A34}">
      <dsp:nvSpPr>
        <dsp:cNvPr id="0" name=""/>
        <dsp:cNvSpPr/>
      </dsp:nvSpPr>
      <dsp:spPr>
        <a:xfrm rot="5400000">
          <a:off x="3902645" y="2857014"/>
          <a:ext cx="424309" cy="5091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rtl="1">
            <a:lnSpc>
              <a:spcPct val="90000"/>
            </a:lnSpc>
            <a:spcBef>
              <a:spcPct val="0"/>
            </a:spcBef>
            <a:spcAft>
              <a:spcPct val="35000"/>
            </a:spcAft>
          </a:pPr>
          <a:endParaRPr lang="ar-EG" sz="2200" kern="1200"/>
        </a:p>
      </dsp:txBody>
      <dsp:txXfrm rot="-5400000">
        <a:off x="3962049" y="2899445"/>
        <a:ext cx="305502" cy="297016"/>
      </dsp:txXfrm>
    </dsp:sp>
    <dsp:sp modelId="{716A627D-0C68-4C41-B4EF-054EF7AA7FA2}">
      <dsp:nvSpPr>
        <dsp:cNvPr id="0" name=""/>
        <dsp:cNvSpPr/>
      </dsp:nvSpPr>
      <dsp:spPr>
        <a:xfrm>
          <a:off x="3096458" y="3394472"/>
          <a:ext cx="2036683" cy="11314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EG" sz="2200" kern="1200" smtClean="0"/>
            <a:t>الجمعية العمومية لاتحاد الإذاعة والتلفزيون</a:t>
          </a:r>
          <a:endParaRPr lang="ar-EG" sz="2200" kern="1200"/>
        </a:p>
      </dsp:txBody>
      <dsp:txXfrm>
        <a:off x="3129598" y="3427612"/>
        <a:ext cx="1970403" cy="1065210"/>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A3CE2C4-513B-4B64-BA1A-FC222B1B6D1F}" type="datetimeFigureOut">
              <a:rPr lang="ar-EG" smtClean="0"/>
              <a:t>27/07/1441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EEBD5DB-F186-4819-A1DF-F9EF35396308}" type="slidenum">
              <a:rPr lang="ar-EG" smtClean="0"/>
              <a:t>‹#›</a:t>
            </a:fld>
            <a:endParaRPr lang="ar-EG"/>
          </a:p>
        </p:txBody>
      </p:sp>
    </p:spTree>
    <p:extLst>
      <p:ext uri="{BB962C8B-B14F-4D97-AF65-F5344CB8AC3E}">
        <p14:creationId xmlns:p14="http://schemas.microsoft.com/office/powerpoint/2010/main" val="6431520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4032901979"/>
      </p:ext>
    </p:extLst>
  </p:cSld>
  <p:clrMapOvr>
    <a:masterClrMapping/>
  </p:clrMapOvr>
  <p:transition spd="slow" advTm="0">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2741020493"/>
      </p:ext>
    </p:extLst>
  </p:cSld>
  <p:clrMapOvr>
    <a:masterClrMapping/>
  </p:clrMapOvr>
  <p:transition spd="slow" advTm="0">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937348371"/>
      </p:ext>
    </p:extLst>
  </p:cSld>
  <p:clrMapOvr>
    <a:masterClrMapping/>
  </p:clrMapOvr>
  <p:transition spd="slow" advTm="0">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248138093"/>
      </p:ext>
    </p:extLst>
  </p:cSld>
  <p:clrMapOvr>
    <a:masterClrMapping/>
  </p:clrMapOvr>
  <p:transition spd="slow" advTm="0">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1714AC-E4A0-4DE1-8A94-35B403F40B51}" type="datetimeFigureOut">
              <a:rPr lang="ar-EG" smtClean="0"/>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2595668513"/>
      </p:ext>
    </p:extLst>
  </p:cSld>
  <p:clrMapOvr>
    <a:masterClrMapping/>
  </p:clrMapOvr>
  <p:transition spd="slow" advTm="0">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C51714AC-E4A0-4DE1-8A94-35B403F40B51}" type="datetimeFigureOut">
              <a:rPr lang="ar-EG" smtClean="0"/>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623859181"/>
      </p:ext>
    </p:extLst>
  </p:cSld>
  <p:clrMapOvr>
    <a:masterClrMapping/>
  </p:clrMapOvr>
  <p:transition spd="slow" advTm="0">
    <p:cover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C51714AC-E4A0-4DE1-8A94-35B403F40B51}" type="datetimeFigureOut">
              <a:rPr lang="ar-EG" smtClean="0"/>
              <a:t>27/07/1441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613800163"/>
      </p:ext>
    </p:extLst>
  </p:cSld>
  <p:clrMapOvr>
    <a:masterClrMapping/>
  </p:clrMapOvr>
  <p:transition spd="slow" advTm="0">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C51714AC-E4A0-4DE1-8A94-35B403F40B51}" type="datetimeFigureOut">
              <a:rPr lang="ar-EG" smtClean="0"/>
              <a:t>27/07/1441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310629531"/>
      </p:ext>
    </p:extLst>
  </p:cSld>
  <p:clrMapOvr>
    <a:masterClrMapping/>
  </p:clrMapOvr>
  <p:transition spd="slow" advTm="0">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714AC-E4A0-4DE1-8A94-35B403F40B51}" type="datetimeFigureOut">
              <a:rPr lang="ar-EG" smtClean="0"/>
              <a:t>27/07/1441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334992063"/>
      </p:ext>
    </p:extLst>
  </p:cSld>
  <p:clrMapOvr>
    <a:masterClrMapping/>
  </p:clrMapOvr>
  <p:transition spd="slow" advTm="0">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714AC-E4A0-4DE1-8A94-35B403F40B51}" type="datetimeFigureOut">
              <a:rPr lang="ar-EG" smtClean="0"/>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4134641172"/>
      </p:ext>
    </p:extLst>
  </p:cSld>
  <p:clrMapOvr>
    <a:masterClrMapping/>
  </p:clrMapOvr>
  <p:transition spd="slow" advTm="0">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714AC-E4A0-4DE1-8A94-35B403F40B51}" type="datetimeFigureOut">
              <a:rPr lang="ar-EG" smtClean="0"/>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61799237"/>
      </p:ext>
    </p:extLst>
  </p:cSld>
  <p:clrMapOvr>
    <a:masterClrMapping/>
  </p:clrMapOvr>
  <p:transition spd="slow" advTm="0">
    <p:cover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51714AC-E4A0-4DE1-8A94-35B403F40B51}" type="datetimeFigureOut">
              <a:rPr lang="ar-EG" smtClean="0"/>
              <a:t>27/07/1441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F7549D1-16E3-4068-A96E-E09B37897829}" type="slidenum">
              <a:rPr lang="ar-EG" smtClean="0"/>
              <a:t>‹#›</a:t>
            </a:fld>
            <a:endParaRPr lang="ar-EG"/>
          </a:p>
        </p:txBody>
      </p:sp>
    </p:spTree>
    <p:extLst>
      <p:ext uri="{BB962C8B-B14F-4D97-AF65-F5344CB8AC3E}">
        <p14:creationId xmlns:p14="http://schemas.microsoft.com/office/powerpoint/2010/main" val="3440648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Tm="0">
    <p:cover dir="r"/>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9075" y="260648"/>
            <a:ext cx="8345850" cy="6336704"/>
          </a:xfrm>
        </p:spPr>
      </p:pic>
      <p:sp>
        <p:nvSpPr>
          <p:cNvPr id="3" name="Rectangle 2"/>
          <p:cNvSpPr/>
          <p:nvPr/>
        </p:nvSpPr>
        <p:spPr>
          <a:xfrm>
            <a:off x="2286000" y="2690336"/>
            <a:ext cx="4572000" cy="3046988"/>
          </a:xfrm>
          <a:prstGeom prst="rect">
            <a:avLst/>
          </a:prstGeom>
        </p:spPr>
        <p:txBody>
          <a:bodyPr>
            <a:spAutoFit/>
          </a:bodyPr>
          <a:lstStyle/>
          <a:p>
            <a:pPr algn="ctr"/>
            <a:r>
              <a:rPr lang="ar-EG" sz="3200" dirty="0" smtClean="0"/>
              <a:t>إدارة المؤسسات الإذاعية</a:t>
            </a:r>
          </a:p>
          <a:p>
            <a:pPr algn="ctr"/>
            <a:r>
              <a:rPr lang="ar-EG" sz="3200" dirty="0" smtClean="0"/>
              <a:t>المحاضرة </a:t>
            </a:r>
            <a:r>
              <a:rPr lang="ar-EG" sz="3200" dirty="0" smtClean="0"/>
              <a:t>رقم(3)</a:t>
            </a:r>
            <a:endParaRPr lang="ar-EG" sz="3200" dirty="0"/>
          </a:p>
          <a:p>
            <a:pPr algn="ctr"/>
            <a:r>
              <a:rPr lang="ar-EG" sz="3200" dirty="0"/>
              <a:t>د. راجية إبراهيم </a:t>
            </a:r>
          </a:p>
          <a:p>
            <a:pPr algn="ctr"/>
            <a:r>
              <a:rPr lang="ar-EG" sz="3200" dirty="0"/>
              <a:t>الفرقة </a:t>
            </a:r>
            <a:r>
              <a:rPr lang="ar-EG" sz="3200" dirty="0" smtClean="0"/>
              <a:t>الثالثة</a:t>
            </a:r>
            <a:endParaRPr lang="ar-EG" sz="3200" dirty="0"/>
          </a:p>
          <a:p>
            <a:pPr algn="ctr"/>
            <a:r>
              <a:rPr lang="ar-EG" sz="3200" dirty="0"/>
              <a:t>شعبة إذاعة </a:t>
            </a:r>
          </a:p>
          <a:p>
            <a:pPr algn="ctr"/>
            <a:r>
              <a:rPr lang="ar-EG" sz="3200" dirty="0" smtClean="0"/>
              <a:t>قسم إعلام</a:t>
            </a:r>
            <a:endParaRPr lang="ar-EG" sz="3200" dirty="0"/>
          </a:p>
        </p:txBody>
      </p:sp>
    </p:spTree>
    <p:extLst>
      <p:ext uri="{BB962C8B-B14F-4D97-AF65-F5344CB8AC3E}">
        <p14:creationId xmlns:p14="http://schemas.microsoft.com/office/powerpoint/2010/main" val="515409646"/>
      </p:ext>
    </p:extLst>
  </p:cSld>
  <p:clrMapOvr>
    <a:masterClrMapping/>
  </p:clrMapOvr>
  <p:transition spd="slow" advTm="0">
    <p:cover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4704"/>
            <a:ext cx="8229600" cy="5361459"/>
          </a:xfrm>
        </p:spPr>
        <p:txBody>
          <a:bodyPr>
            <a:normAutofit fontScale="85000" lnSpcReduction="20000"/>
          </a:bodyPr>
          <a:lstStyle/>
          <a:p>
            <a:pPr marL="0" indent="0" algn="ctr">
              <a:buNone/>
            </a:pPr>
            <a:r>
              <a:rPr lang="ar-EG" sz="3300" b="1" dirty="0">
                <a:solidFill>
                  <a:srgbClr val="002060"/>
                </a:solidFill>
              </a:rPr>
              <a:t>ثالثا:الهيكل التنظيمى لهئية الإذاعة البريطانية</a:t>
            </a:r>
            <a:r>
              <a:rPr lang="ar-EG" sz="3300" b="1" dirty="0" smtClean="0">
                <a:solidFill>
                  <a:srgbClr val="002060"/>
                </a:solidFill>
              </a:rPr>
              <a:t>.</a:t>
            </a:r>
          </a:p>
          <a:p>
            <a:pPr marL="0" indent="0">
              <a:buNone/>
            </a:pPr>
            <a:r>
              <a:rPr lang="ar-EG" dirty="0">
                <a:solidFill>
                  <a:srgbClr val="FFFF00"/>
                </a:solidFill>
              </a:rPr>
              <a:t>يوجد على رأس هيئة الإذاعة البريطانية مجلس المحافظين أو الأمناء ويضم اثنى عشر عضوا يتم تعينهم بأمر ملكى بناء على توصية رئيس الوزراء ويراعى فى اختيارهم أن يكونوا من كبار الشخصيات من ذوى الاهتمامات الثقافية والعلمية ،ومدة تعينهم موقوتة بخمس سنوات ولا يشترط أن يكونوا متفرغين ويعتبر هذا المجلس هو السلطة العليا المهيمنة على الإذاعة من راديو وتليفزيون ويباشر عمله من خلال هيئة تنفيذية دائمة يرأسها مدير عام يعتبر الرئيس التنفيذى للهيئة.</a:t>
            </a:r>
          </a:p>
          <a:p>
            <a:pPr marL="0" indent="0">
              <a:buNone/>
            </a:pPr>
            <a:r>
              <a:rPr lang="ar-EG" b="1" dirty="0">
                <a:solidFill>
                  <a:srgbClr val="002060"/>
                </a:solidFill>
              </a:rPr>
              <a:t>تمويل </a:t>
            </a:r>
            <a:r>
              <a:rPr lang="ar-EG" b="1" dirty="0" smtClean="0">
                <a:solidFill>
                  <a:srgbClr val="002060"/>
                </a:solidFill>
              </a:rPr>
              <a:t>الهيئة،تنحصر </a:t>
            </a:r>
            <a:r>
              <a:rPr lang="ar-EG" b="1" dirty="0">
                <a:solidFill>
                  <a:srgbClr val="002060"/>
                </a:solidFill>
              </a:rPr>
              <a:t>مصادر تمويل الهيئة فى الآتى:</a:t>
            </a:r>
          </a:p>
          <a:p>
            <a:pPr marL="0" indent="0">
              <a:buNone/>
            </a:pPr>
            <a:r>
              <a:rPr lang="ar-EG" dirty="0"/>
              <a:t>1-	عائدات رخص أجهزة التليفزيون </a:t>
            </a:r>
            <a:endParaRPr lang="ar-EG" dirty="0" smtClean="0"/>
          </a:p>
          <a:p>
            <a:pPr marL="0" indent="0">
              <a:buNone/>
            </a:pPr>
            <a:r>
              <a:rPr lang="ar-EG" dirty="0" smtClean="0"/>
              <a:t>2-</a:t>
            </a:r>
            <a:r>
              <a:rPr lang="ar-EG" dirty="0"/>
              <a:t>	</a:t>
            </a:r>
            <a:r>
              <a:rPr lang="ar-EG" dirty="0" smtClean="0"/>
              <a:t> بيع </a:t>
            </a:r>
            <a:r>
              <a:rPr lang="ar-EG" dirty="0"/>
              <a:t>المجلات والكتب التى تصدرها.</a:t>
            </a:r>
          </a:p>
          <a:p>
            <a:pPr marL="0" indent="0">
              <a:buNone/>
            </a:pPr>
            <a:r>
              <a:rPr lang="ar-EG" dirty="0"/>
              <a:t>3-	حصيلة بيع البرامج التى تسوقها الهيئة.</a:t>
            </a:r>
          </a:p>
          <a:p>
            <a:pPr marL="0" indent="0">
              <a:buNone/>
            </a:pPr>
            <a:r>
              <a:rPr lang="ar-EG" dirty="0"/>
              <a:t>4-	تتحمل الحكومة البريطانية المصروفات الخاصة بالبرامج الموجهة إلى ما وراء البحار.</a:t>
            </a:r>
          </a:p>
          <a:p>
            <a:pPr marL="0" indent="0">
              <a:buNone/>
            </a:pPr>
            <a:endParaRPr lang="ar-EG" dirty="0"/>
          </a:p>
        </p:txBody>
      </p:sp>
    </p:spTree>
    <p:extLst>
      <p:ext uri="{BB962C8B-B14F-4D97-AF65-F5344CB8AC3E}">
        <p14:creationId xmlns:p14="http://schemas.microsoft.com/office/powerpoint/2010/main" val="3706603419"/>
      </p:ext>
    </p:extLst>
  </p:cSld>
  <p:clrMapOvr>
    <a:masterClrMapping/>
  </p:clrMapOvr>
  <p:transition spd="slow" advTm="0">
    <p:cover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7"/>
            <a:ext cx="7772400" cy="1512167"/>
          </a:xfrm>
        </p:spPr>
        <p:txBody>
          <a:bodyPr/>
          <a:lstStyle/>
          <a:p>
            <a:r>
              <a:rPr lang="ar-EG" b="1" dirty="0"/>
              <a:t>نماذج للهياكل التنظيمية الإذاعية  العربية والدولية</a:t>
            </a:r>
            <a:endParaRPr lang="ar-EG" b="1" dirty="0"/>
          </a:p>
        </p:txBody>
      </p:sp>
      <p:sp>
        <p:nvSpPr>
          <p:cNvPr id="3" name="Subtitle 2"/>
          <p:cNvSpPr>
            <a:spLocks noGrp="1"/>
          </p:cNvSpPr>
          <p:nvPr>
            <p:ph type="subTitle" idx="1"/>
          </p:nvPr>
        </p:nvSpPr>
        <p:spPr>
          <a:xfrm>
            <a:off x="467544" y="2060848"/>
            <a:ext cx="7776864" cy="3888432"/>
          </a:xfrm>
          <a:noFill/>
        </p:spPr>
        <p:txBody>
          <a:bodyPr>
            <a:normAutofit fontScale="85000" lnSpcReduction="10000"/>
          </a:bodyPr>
          <a:lstStyle/>
          <a:p>
            <a:pPr>
              <a:lnSpc>
                <a:spcPct val="220000"/>
              </a:lnSpc>
            </a:pPr>
            <a:r>
              <a:rPr lang="ar-EG" b="1" dirty="0">
                <a:ln>
                  <a:solidFill>
                    <a:schemeClr val="accent1">
                      <a:lumMod val="75000"/>
                    </a:schemeClr>
                  </a:solidFill>
                </a:ln>
                <a:solidFill>
                  <a:schemeClr val="tx2"/>
                </a:solidFill>
              </a:rPr>
              <a:t>أولا :هيكل الهيئة الوطنية للإعلام( اتحاد الإذاعة والتلفزيون</a:t>
            </a:r>
            <a:r>
              <a:rPr lang="ar-EG" b="1" dirty="0" smtClean="0">
                <a:ln>
                  <a:solidFill>
                    <a:schemeClr val="accent1">
                      <a:lumMod val="75000"/>
                    </a:schemeClr>
                  </a:solidFill>
                </a:ln>
                <a:solidFill>
                  <a:schemeClr val="tx2"/>
                </a:solidFill>
              </a:rPr>
              <a:t>):</a:t>
            </a:r>
            <a:endParaRPr lang="ar-EG" b="1" dirty="0">
              <a:ln>
                <a:solidFill>
                  <a:schemeClr val="accent1">
                    <a:lumMod val="75000"/>
                  </a:schemeClr>
                </a:solidFill>
              </a:ln>
              <a:solidFill>
                <a:schemeClr val="tx2"/>
              </a:solidFill>
            </a:endParaRPr>
          </a:p>
          <a:p>
            <a:pPr>
              <a:lnSpc>
                <a:spcPct val="220000"/>
              </a:lnSpc>
            </a:pPr>
            <a:r>
              <a:rPr lang="ar-EG" b="1" dirty="0">
                <a:ln>
                  <a:solidFill>
                    <a:schemeClr val="accent1">
                      <a:lumMod val="75000"/>
                    </a:schemeClr>
                  </a:solidFill>
                </a:ln>
                <a:solidFill>
                  <a:schemeClr val="tx2"/>
                </a:solidFill>
              </a:rPr>
              <a:t>فى 31 مایو ١٩٣٤ انطلق أول بث إذاعى رسمى حكومى بصوت الإذاعى أحمد سالم الذى قال عبارته الشهیرة "هنا القاهرة".</a:t>
            </a:r>
          </a:p>
          <a:p>
            <a:pPr>
              <a:lnSpc>
                <a:spcPct val="220000"/>
              </a:lnSpc>
            </a:pPr>
            <a:r>
              <a:rPr lang="ar-EG" b="1" dirty="0">
                <a:ln>
                  <a:solidFill>
                    <a:schemeClr val="accent1">
                      <a:lumMod val="75000"/>
                    </a:schemeClr>
                  </a:solidFill>
                </a:ln>
                <a:solidFill>
                  <a:schemeClr val="tx2"/>
                </a:solidFill>
              </a:rPr>
              <a:t>	</a:t>
            </a:r>
            <a:endParaRPr lang="ar-EG" sz="5500" b="1" dirty="0">
              <a:ln>
                <a:solidFill>
                  <a:schemeClr val="accent1">
                    <a:lumMod val="75000"/>
                  </a:schemeClr>
                </a:solidFill>
              </a:ln>
              <a:solidFill>
                <a:schemeClr val="tx2"/>
              </a:solidFill>
              <a:latin typeface="Aharoni" pitchFamily="2" charset="-79"/>
              <a:cs typeface="+mj-cs"/>
            </a:endParaRPr>
          </a:p>
        </p:txBody>
      </p:sp>
    </p:spTree>
    <p:extLst>
      <p:ext uri="{BB962C8B-B14F-4D97-AF65-F5344CB8AC3E}">
        <p14:creationId xmlns:p14="http://schemas.microsoft.com/office/powerpoint/2010/main" val="3189916945"/>
      </p:ext>
    </p:extLst>
  </p:cSld>
  <p:clrMapOvr>
    <a:masterClrMapping/>
  </p:clrMapOvr>
  <p:transition spd="slow">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ar-EG" dirty="0" smtClean="0">
                <a:ln>
                  <a:solidFill>
                    <a:srgbClr val="C00000"/>
                  </a:solidFill>
                </a:ln>
                <a:solidFill>
                  <a:srgbClr val="7030A0"/>
                </a:solidFill>
              </a:rPr>
              <a:t>فى </a:t>
            </a:r>
            <a:r>
              <a:rPr lang="ar-EG" dirty="0">
                <a:ln>
                  <a:solidFill>
                    <a:srgbClr val="C00000"/>
                  </a:solidFill>
                </a:ln>
                <a:solidFill>
                  <a:srgbClr val="7030A0"/>
                </a:solidFill>
              </a:rPr>
              <a:t>1959 أنشئت الإدارة العامة للتلیفزیون بقرار رئیس مجلس إدارة هیئة الإذاعة رقم (٢) لسنة ١٩٥٩ وفى ١٩٦٠ وقعت مصر عقداً مع هيئة الإذاعة الأمريكية (</a:t>
            </a:r>
            <a:r>
              <a:rPr lang="en-US" dirty="0">
                <a:ln>
                  <a:solidFill>
                    <a:srgbClr val="C00000"/>
                  </a:solidFill>
                </a:ln>
                <a:solidFill>
                  <a:srgbClr val="7030A0"/>
                </a:solidFill>
              </a:rPr>
              <a:t>RCA) </a:t>
            </a:r>
            <a:r>
              <a:rPr lang="ar-EG" dirty="0">
                <a:ln>
                  <a:solidFill>
                    <a:srgbClr val="C00000"/>
                  </a:solidFill>
                </a:ln>
                <a:solidFill>
                  <a:srgbClr val="7030A0"/>
                </a:solidFill>
              </a:rPr>
              <a:t>لإنشاء مركز الإذاعة والتليفزيون،ثم أنشئ فى ١٣ أغسطس ١٩٧٠م المرسوم الجديد لاتحاد الإذاعة والتليفزيون المصرى (</a:t>
            </a:r>
            <a:r>
              <a:rPr lang="en-US" dirty="0">
                <a:ln>
                  <a:solidFill>
                    <a:srgbClr val="C00000"/>
                  </a:solidFill>
                </a:ln>
                <a:solidFill>
                  <a:srgbClr val="7030A0"/>
                </a:solidFill>
              </a:rPr>
              <a:t>ERTU). </a:t>
            </a:r>
            <a:r>
              <a:rPr lang="ar-EG" dirty="0">
                <a:ln>
                  <a:solidFill>
                    <a:srgbClr val="C00000"/>
                  </a:solidFill>
                </a:ln>
                <a:solidFill>
                  <a:srgbClr val="7030A0"/>
                </a:solidFill>
              </a:rPr>
              <a:t>وشمل أربعة قطاعات: (الإذاعة- التليفزيون- الهندسة – التمويل).</a:t>
            </a:r>
          </a:p>
        </p:txBody>
      </p:sp>
    </p:spTree>
    <p:extLst>
      <p:ext uri="{BB962C8B-B14F-4D97-AF65-F5344CB8AC3E}">
        <p14:creationId xmlns:p14="http://schemas.microsoft.com/office/powerpoint/2010/main" val="1819013580"/>
      </p:ext>
    </p:extLst>
  </p:cSld>
  <p:clrMapOvr>
    <a:masterClrMapping/>
  </p:clrMapOvr>
  <p:transition spd="slow" advTm="0">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4958011"/>
          </a:xfrm>
        </p:spPr>
        <p:txBody>
          <a:bodyPr>
            <a:normAutofit/>
          </a:bodyPr>
          <a:lstStyle/>
          <a:p>
            <a:pPr algn="ctr">
              <a:buFont typeface="Wingdings" pitchFamily="2" charset="2"/>
              <a:buChar char="ü"/>
            </a:pPr>
            <a:r>
              <a:rPr lang="ar-EG" spc="-150" dirty="0">
                <a:solidFill>
                  <a:srgbClr val="002060"/>
                </a:solidFill>
                <a:effectLst>
                  <a:outerShdw blurRad="38100" dist="38100" dir="2700000" algn="tl">
                    <a:srgbClr val="000000">
                      <a:alpha val="43137"/>
                    </a:srgbClr>
                  </a:outerShdw>
                </a:effectLst>
              </a:rPr>
              <a:t>إنشق منها واستحدث عليها 8 قطاعات جديدة ليصل الهيكل الإداري لماسبيرو كما هو كائن أمامنا الآن إلى 12 قطاعًا ، ويبلغ عدد القوى البشرية به 35 ألف عامل </a:t>
            </a:r>
            <a:r>
              <a:rPr lang="ar-EG" spc="-150" dirty="0" smtClean="0">
                <a:solidFill>
                  <a:srgbClr val="002060"/>
                </a:solidFill>
                <a:effectLst>
                  <a:outerShdw blurRad="38100" dist="38100" dir="2700000" algn="tl">
                    <a:srgbClr val="000000">
                      <a:alpha val="43137"/>
                    </a:srgbClr>
                  </a:outerShdw>
                </a:effectLst>
              </a:rPr>
              <a:t>.</a:t>
            </a:r>
          </a:p>
          <a:p>
            <a:pPr algn="ctr">
              <a:buFont typeface="Wingdings" pitchFamily="2" charset="2"/>
              <a:buChar char="ü"/>
            </a:pPr>
            <a:r>
              <a:rPr lang="ar-EG" spc="-150" dirty="0" smtClean="0">
                <a:solidFill>
                  <a:srgbClr val="002060"/>
                </a:solidFill>
                <a:effectLst>
                  <a:outerShdw blurRad="38100" dist="38100" dir="2700000" algn="tl">
                    <a:srgbClr val="000000">
                      <a:alpha val="43137"/>
                    </a:srgbClr>
                  </a:outerShdw>
                </a:effectLst>
              </a:rPr>
              <a:t>وقد </a:t>
            </a:r>
            <a:r>
              <a:rPr lang="ar-EG" spc="-150" dirty="0">
                <a:solidFill>
                  <a:srgbClr val="002060"/>
                </a:solidFill>
                <a:effectLst>
                  <a:outerShdw blurRad="38100" dist="38100" dir="2700000" algn="tl">
                    <a:srgbClr val="000000">
                      <a:alpha val="43137"/>
                    </a:srgbClr>
                  </a:outerShdw>
                </a:effectLst>
              </a:rPr>
              <a:t>انشق من قطاع التليفزيون ثلاثة قطاعات وهي قطاع القنوات الإقليمية وقطاع القنوات المتخصصة وقطاع الأخبار وقد تم الاعتماد  فهذا الفصل على ضم قنوات التليفزيون المتشابهة في الهدف والمحتوى في  قطاعات منفصلة إداريا.</a:t>
            </a:r>
          </a:p>
          <a:p>
            <a:pPr algn="ctr">
              <a:buFont typeface="Wingdings" pitchFamily="2" charset="2"/>
              <a:buChar char="ü"/>
            </a:pPr>
            <a:r>
              <a:rPr lang="ar-EG" spc="-150" dirty="0" smtClean="0">
                <a:solidFill>
                  <a:srgbClr val="002060"/>
                </a:solidFill>
                <a:effectLst>
                  <a:outerShdw blurRad="38100" dist="38100" dir="2700000" algn="tl">
                    <a:srgbClr val="000000">
                      <a:alpha val="43137"/>
                    </a:srgbClr>
                  </a:outerShdw>
                </a:effectLst>
              </a:rPr>
              <a:t>  </a:t>
            </a:r>
            <a:r>
              <a:rPr lang="ar-EG" spc="-150" dirty="0">
                <a:solidFill>
                  <a:srgbClr val="002060"/>
                </a:solidFill>
                <a:effectLst>
                  <a:outerShdw blurRad="38100" dist="38100" dir="2700000" algn="tl">
                    <a:srgbClr val="000000">
                      <a:alpha val="43137"/>
                    </a:srgbClr>
                  </a:outerShdw>
                </a:effectLst>
              </a:rPr>
              <a:t>انقسم قطاع التمويل إلى قطاعين وهم قطاع الاقتصادي وقطاع الإنتاج</a:t>
            </a:r>
          </a:p>
        </p:txBody>
      </p:sp>
    </p:spTree>
    <p:extLst>
      <p:ext uri="{BB962C8B-B14F-4D97-AF65-F5344CB8AC3E}">
        <p14:creationId xmlns:p14="http://schemas.microsoft.com/office/powerpoint/2010/main" val="357430595"/>
      </p:ext>
    </p:extLst>
  </p:cSld>
  <p:clrMapOvr>
    <a:masterClrMapping/>
  </p:clrMapOvr>
  <p:transition spd="slow" advTm="0">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b="1" dirty="0" smtClean="0"/>
              <a:t>الأطار </a:t>
            </a:r>
            <a:r>
              <a:rPr lang="ar-EG" b="1" dirty="0"/>
              <a:t>المنظم لتكوين وهيكل ماسبيرو</a:t>
            </a:r>
            <a:endParaRPr lang="ar-E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6442877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6410043"/>
      </p:ext>
    </p:extLst>
  </p:cSld>
  <p:clrMapOvr>
    <a:masterClrMapping/>
  </p:clrMapOvr>
  <p:transition spd="slow" advTm="0">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80728"/>
            <a:ext cx="8229600" cy="5184576"/>
          </a:xfrm>
          <a:noFill/>
          <a:ln>
            <a:solidFill>
              <a:srgbClr val="FF0000"/>
            </a:solidFill>
          </a:ln>
          <a:scene3d>
            <a:camera prst="orthographicFront"/>
            <a:lightRig rig="threePt" dir="t"/>
          </a:scene3d>
          <a:sp3d>
            <a:bevelT w="139700" prst="cross"/>
          </a:sp3d>
        </p:spPr>
        <p:txBody>
          <a:bodyPr>
            <a:normAutofit/>
          </a:bodyPr>
          <a:lstStyle/>
          <a:p>
            <a:pPr marL="0" indent="0" algn="ctr">
              <a:buNone/>
            </a:pPr>
            <a:r>
              <a:rPr lang="ar-EG" sz="4000" b="1" cap="all" dirty="0">
                <a:ln w="9000" cmpd="sng">
                  <a:solidFill>
                    <a:schemeClr val="accent4">
                      <a:shade val="50000"/>
                      <a:satMod val="120000"/>
                    </a:schemeClr>
                  </a:solidFill>
                  <a:prstDash val="solid"/>
                </a:ln>
                <a:effectLst>
                  <a:reflection blurRad="12700" stA="28000" endPos="45000" dist="1000" dir="5400000" sy="-100000" algn="bl" rotWithShape="0"/>
                </a:effectLst>
              </a:rPr>
              <a:t>موازنة اتحاد الإذاعة </a:t>
            </a:r>
            <a:r>
              <a:rPr lang="ar-EG"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والتلفزيون</a:t>
            </a:r>
          </a:p>
          <a:p>
            <a:pPr marL="0" indent="0" algn="ctr">
              <a:buNone/>
            </a:pPr>
            <a:endParaRPr lang="ar-EG"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endParaRPr>
          </a:p>
        </p:txBody>
      </p:sp>
      <p:sp>
        <p:nvSpPr>
          <p:cNvPr id="2" name="Rectangle 1"/>
          <p:cNvSpPr/>
          <p:nvPr/>
        </p:nvSpPr>
        <p:spPr>
          <a:xfrm>
            <a:off x="1082336" y="1988840"/>
            <a:ext cx="6336704" cy="3970318"/>
          </a:xfrm>
          <a:prstGeom prst="rect">
            <a:avLst/>
          </a:prstGeom>
        </p:spPr>
        <p:txBody>
          <a:bodyPr wrap="square">
            <a:spAutoFit/>
          </a:bodyPr>
          <a:lstStyle/>
          <a:p>
            <a:pPr algn="ctr"/>
            <a:r>
              <a:rPr lang="ar-EG" sz="3600" dirty="0"/>
              <a:t>للاتحاد موازنة مستقلة تصدر بقرار من رئيس الجمهورية ويجوز أيضا وضع موازنة استثمارية لمدة أكثر من سنة بقرار من رئيس الجمهورية، ويراقب على أموال الاتحاد الجهاز المركزي للمحاسبات وللجمعية أن تعين مراقب أو أكثر للحسابات. </a:t>
            </a:r>
          </a:p>
        </p:txBody>
      </p:sp>
    </p:spTree>
    <p:extLst>
      <p:ext uri="{BB962C8B-B14F-4D97-AF65-F5344CB8AC3E}">
        <p14:creationId xmlns:p14="http://schemas.microsoft.com/office/powerpoint/2010/main" val="4112621267"/>
      </p:ext>
    </p:extLst>
  </p:cSld>
  <p:clrMapOvr>
    <a:masterClrMapping/>
  </p:clrMapOvr>
  <p:transition spd="slow" advTm="0">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ثانيا:الهيكل التنظيمى لإتحاد إذاعات الدول العربية </a:t>
            </a:r>
          </a:p>
        </p:txBody>
      </p:sp>
      <p:sp>
        <p:nvSpPr>
          <p:cNvPr id="3" name="Content Placeholder 2"/>
          <p:cNvSpPr>
            <a:spLocks noGrp="1"/>
          </p:cNvSpPr>
          <p:nvPr>
            <p:ph idx="1"/>
          </p:nvPr>
        </p:nvSpPr>
        <p:spPr/>
        <p:txBody>
          <a:bodyPr/>
          <a:lstStyle/>
          <a:p>
            <a:pPr marL="0" indent="0" algn="ctr">
              <a:lnSpc>
                <a:spcPct val="200000"/>
              </a:lnSpc>
              <a:buNone/>
            </a:pPr>
            <a:r>
              <a:rPr lang="ar-EG" b="1" dirty="0"/>
              <a:t>هو منظمة مهنية عربية عريقة أنشئت في فبراير 1969 بالخرطوم بهدف " تقوية الروابط وتوثيق التعاون بين إذاعات الدول العربية الصوتية والمرئية وتطوير إنتاجها شكلا ومضمونا ".</a:t>
            </a:r>
          </a:p>
        </p:txBody>
      </p:sp>
    </p:spTree>
    <p:extLst>
      <p:ext uri="{BB962C8B-B14F-4D97-AF65-F5344CB8AC3E}">
        <p14:creationId xmlns:p14="http://schemas.microsoft.com/office/powerpoint/2010/main" val="3669936228"/>
      </p:ext>
    </p:extLst>
  </p:cSld>
  <p:clrMapOvr>
    <a:masterClrMapping/>
  </p:clrMapOvr>
  <p:transition spd="slow" advTm="0">
    <p:cover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a:solidFill>
            <a:schemeClr val="accent6">
              <a:lumMod val="20000"/>
              <a:lumOff val="80000"/>
            </a:schemeClr>
          </a:solidFill>
        </p:spPr>
        <p:txBody>
          <a:bodyPr>
            <a:normAutofit fontScale="92500" lnSpcReduction="10000"/>
          </a:bodyPr>
          <a:lstStyle/>
          <a:p>
            <a:pPr marL="0" indent="0" algn="ctr">
              <a:buNone/>
            </a:pPr>
            <a:r>
              <a:rPr lang="ar-EG" b="1" dirty="0">
                <a:solidFill>
                  <a:srgbClr val="002060"/>
                </a:solidFill>
              </a:rPr>
              <a:t>يتكون </a:t>
            </a:r>
            <a:r>
              <a:rPr lang="ar-EG" b="1" dirty="0" smtClean="0">
                <a:solidFill>
                  <a:srgbClr val="002060"/>
                </a:solidFill>
              </a:rPr>
              <a:t>الهيكل </a:t>
            </a:r>
            <a:r>
              <a:rPr lang="ar-EG" b="1" dirty="0">
                <a:solidFill>
                  <a:srgbClr val="002060"/>
                </a:solidFill>
              </a:rPr>
              <a:t>التنظيمى لإتحاد إذاعات الدول العربية </a:t>
            </a:r>
            <a:r>
              <a:rPr lang="ar-EG" b="1" dirty="0" smtClean="0">
                <a:solidFill>
                  <a:srgbClr val="002060"/>
                </a:solidFill>
              </a:rPr>
              <a:t>من:</a:t>
            </a:r>
          </a:p>
          <a:p>
            <a:pPr marL="0" indent="0">
              <a:buNone/>
            </a:pPr>
            <a:r>
              <a:rPr lang="ar-EG" b="1" dirty="0" smtClean="0">
                <a:solidFill>
                  <a:srgbClr val="002060"/>
                </a:solidFill>
              </a:rPr>
              <a:t>أ) الأجهزة </a:t>
            </a:r>
            <a:r>
              <a:rPr lang="ar-EG" b="1" dirty="0">
                <a:solidFill>
                  <a:srgbClr val="002060"/>
                </a:solidFill>
              </a:rPr>
              <a:t>التشريعية:</a:t>
            </a:r>
          </a:p>
          <a:p>
            <a:pPr marL="0" indent="0" algn="ctr">
              <a:buNone/>
            </a:pPr>
            <a:r>
              <a:rPr lang="ar-EG" b="1" dirty="0">
                <a:solidFill>
                  <a:srgbClr val="7030A0"/>
                </a:solidFill>
              </a:rPr>
              <a:t>1-	الجمعـيـة العــامــة</a:t>
            </a:r>
          </a:p>
          <a:p>
            <a:pPr marL="0" indent="0" algn="ctr">
              <a:buNone/>
            </a:pPr>
            <a:r>
              <a:rPr lang="ar-EG" b="1" dirty="0">
                <a:solidFill>
                  <a:srgbClr val="7030A0"/>
                </a:solidFill>
              </a:rPr>
              <a:t>    هي الهيئة العليا للاتحاد ولها كل السلطات الكفيلة بتحقيق أهدافه وتتألف من جميع الأعضاء العاملين والمشاركين والمنتسبين وتعقد دوراتها العادية مرة كل سنة.</a:t>
            </a:r>
          </a:p>
          <a:p>
            <a:pPr marL="0" indent="0" algn="ctr">
              <a:buNone/>
            </a:pPr>
            <a:r>
              <a:rPr lang="ar-EG" b="1" dirty="0">
                <a:solidFill>
                  <a:srgbClr val="7030A0"/>
                </a:solidFill>
              </a:rPr>
              <a:t>2-	المجـلـس التنفيــذي</a:t>
            </a:r>
          </a:p>
          <a:p>
            <a:pPr marL="0" indent="0" algn="ctr">
              <a:buNone/>
            </a:pPr>
            <a:r>
              <a:rPr lang="ar-EG" b="1" dirty="0">
                <a:solidFill>
                  <a:srgbClr val="7030A0"/>
                </a:solidFill>
              </a:rPr>
              <a:t>      يتولى المجلس التنفيذي للاتحاد جميع الصلاحيات الخاصة بالجمعية العامة فيما بين دورتي الإنعقاد العاديتين واتخاذ القرارات اللازمة في هذا الشأن فيما عدا الأعمال والإختصاصات التي تحتفظ بها الجمعية العامة لنفسها. </a:t>
            </a:r>
            <a:endParaRPr lang="ar-EG" b="1" dirty="0">
              <a:solidFill>
                <a:srgbClr val="7030A0"/>
              </a:solidFill>
            </a:endParaRPr>
          </a:p>
        </p:txBody>
      </p:sp>
    </p:spTree>
    <p:extLst>
      <p:ext uri="{BB962C8B-B14F-4D97-AF65-F5344CB8AC3E}">
        <p14:creationId xmlns:p14="http://schemas.microsoft.com/office/powerpoint/2010/main" val="3520280659"/>
      </p:ext>
    </p:extLst>
  </p:cSld>
  <p:clrMapOvr>
    <a:masterClrMapping/>
  </p:clrMapOvr>
  <p:transition spd="slow" advTm="0">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85000" lnSpcReduction="10000"/>
          </a:bodyPr>
          <a:lstStyle/>
          <a:p>
            <a:pPr marL="0" indent="0">
              <a:buNone/>
            </a:pPr>
            <a:r>
              <a:rPr lang="ar-EG" sz="4400" b="1" dirty="0" smtClean="0"/>
              <a:t>ب) المكتب </a:t>
            </a:r>
            <a:r>
              <a:rPr lang="ar-EG" sz="4400" b="1" dirty="0"/>
              <a:t>التنفيـذي للشؤون </a:t>
            </a:r>
            <a:r>
              <a:rPr lang="ar-EG" sz="4400" b="1" dirty="0" smtClean="0"/>
              <a:t>الطارئة</a:t>
            </a:r>
          </a:p>
          <a:p>
            <a:pPr marL="0" indent="0">
              <a:buNone/>
            </a:pPr>
            <a:r>
              <a:rPr lang="ar-EG" sz="4400" b="1" dirty="0" smtClean="0"/>
              <a:t>ج) الأجهزة </a:t>
            </a:r>
            <a:r>
              <a:rPr lang="ar-EG" sz="4400" b="1" dirty="0"/>
              <a:t>الاستشارية </a:t>
            </a:r>
            <a:r>
              <a:rPr lang="ar-EG" sz="4400" b="1" dirty="0" smtClean="0"/>
              <a:t>المكونة من اللجان الدائمة:</a:t>
            </a:r>
          </a:p>
          <a:p>
            <a:pPr marL="0" indent="0">
              <a:buNone/>
            </a:pPr>
            <a:r>
              <a:rPr lang="ar-EG" sz="4400" b="1" dirty="0"/>
              <a:t>يتكون الجهاز التنفيذي للاتحاد من الأجهزة الدائمة التالية:</a:t>
            </a:r>
          </a:p>
          <a:p>
            <a:pPr marL="0" indent="0">
              <a:buNone/>
            </a:pPr>
            <a:r>
              <a:rPr lang="ar-EG" sz="4400" b="1" dirty="0"/>
              <a:t>-	الإدارة العامة ومقرها مدينة تونس</a:t>
            </a:r>
          </a:p>
          <a:p>
            <a:pPr marL="0" indent="0">
              <a:buNone/>
            </a:pPr>
            <a:r>
              <a:rPr lang="ar-EG" sz="4400" b="1" dirty="0"/>
              <a:t>-	المركز العربي لتبادل الأخبار والبرامج ومقره مدينة الجزائر</a:t>
            </a:r>
          </a:p>
          <a:p>
            <a:pPr marL="0" indent="0">
              <a:buNone/>
            </a:pPr>
            <a:r>
              <a:rPr lang="ar-EG" sz="4400" b="1" dirty="0"/>
              <a:t>-	المركز العربي للتدريب الإذاعي والتلفزيوني ومقره مدينة دمشق</a:t>
            </a:r>
          </a:p>
          <a:p>
            <a:pPr marL="0" indent="0">
              <a:buNone/>
            </a:pPr>
            <a:endParaRPr lang="ar-EG" sz="4400" b="1" dirty="0"/>
          </a:p>
          <a:p>
            <a:pPr marL="0" indent="0">
              <a:buNone/>
            </a:pPr>
            <a:endParaRPr lang="ar-EG" sz="2400" b="1" dirty="0"/>
          </a:p>
        </p:txBody>
      </p:sp>
    </p:spTree>
    <p:extLst>
      <p:ext uri="{BB962C8B-B14F-4D97-AF65-F5344CB8AC3E}">
        <p14:creationId xmlns:p14="http://schemas.microsoft.com/office/powerpoint/2010/main" val="3098786192"/>
      </p:ext>
    </p:extLst>
  </p:cSld>
  <p:clrMapOvr>
    <a:masterClrMapping/>
  </p:clrMapOvr>
  <p:transition spd="slow" advTm="0">
    <p:cover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TotalTime>
  <Words>407</Words>
  <Application>Microsoft Office PowerPoint</Application>
  <PresentationFormat>On-screen Show (4:3)</PresentationFormat>
  <Paragraphs>41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نماذج للهياكل التنظيمية الإذاعية  العربية والدولية</vt:lpstr>
      <vt:lpstr>PowerPoint Presentation</vt:lpstr>
      <vt:lpstr>PowerPoint Presentation</vt:lpstr>
      <vt:lpstr>الأطار المنظم لتكوين وهيكل ماسبيرو</vt:lpstr>
      <vt:lpstr>PowerPoint Presentation</vt:lpstr>
      <vt:lpstr>ثانيا:الهيكل التنظيمى لإتحاد إذاعات الدول العربية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الفضائيات العربية</dc:title>
  <dc:creator>Horus</dc:creator>
  <cp:lastModifiedBy>Horus</cp:lastModifiedBy>
  <cp:revision>29</cp:revision>
  <dcterms:created xsi:type="dcterms:W3CDTF">2020-03-15T20:51:49Z</dcterms:created>
  <dcterms:modified xsi:type="dcterms:W3CDTF">2020-03-21T02:19:02Z</dcterms:modified>
</cp:coreProperties>
</file>